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appy Font TH" charset="1" panose="02000503000000000000"/>
      <p:regular r:id="rId10"/>
    </p:embeddedFont>
    <p:embeddedFont>
      <p:font typeface="Happy Font TH Italics" charset="1" panose="02000503000000000000"/>
      <p:regular r:id="rId11"/>
    </p:embeddedFont>
    <p:embeddedFont>
      <p:font typeface="Milk Tea Font TH" charset="1" panose="02000503000000000000"/>
      <p:regular r:id="rId12"/>
    </p:embeddedFont>
    <p:embeddedFont>
      <p:font typeface="Milk Tea Font TH Bold" charset="1" panose="02000503000000000000"/>
      <p:regular r:id="rId13"/>
    </p:embeddedFont>
    <p:embeddedFont>
      <p:font typeface="Milk Tea Font TH Italics" charset="1" panose="02000503000000000000"/>
      <p:regular r:id="rId14"/>
    </p:embeddedFont>
    <p:embeddedFont>
      <p:font typeface="Bellaboo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38" Target="slides/slide23.xml" Type="http://schemas.openxmlformats.org/officeDocument/2006/relationships/slide"/><Relationship Id="rId39" Target="slides/slide24.xml" Type="http://schemas.openxmlformats.org/officeDocument/2006/relationships/slide"/><Relationship Id="rId4" Target="theme/theme1.xml" Type="http://schemas.openxmlformats.org/officeDocument/2006/relationships/theme"/><Relationship Id="rId40" Target="slides/slide25.xml" Type="http://schemas.openxmlformats.org/officeDocument/2006/relationships/slide"/><Relationship Id="rId41" Target="slides/slide2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12" Target="../media/image83.png" Type="http://schemas.openxmlformats.org/officeDocument/2006/relationships/image"/><Relationship Id="rId13" Target="../media/image84.svg" Type="http://schemas.openxmlformats.org/officeDocument/2006/relationships/image"/><Relationship Id="rId14" Target="../media/image58.png" Type="http://schemas.openxmlformats.org/officeDocument/2006/relationships/image"/><Relationship Id="rId15" Target="../media/image59.svg" Type="http://schemas.openxmlformats.org/officeDocument/2006/relationships/image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68.pn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jpeg" Type="http://schemas.openxmlformats.org/officeDocument/2006/relationships/image"/><Relationship Id="rId7" Target="../media/image19.jpe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8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12" Target="../media/image83.png" Type="http://schemas.openxmlformats.org/officeDocument/2006/relationships/image"/><Relationship Id="rId13" Target="../media/image84.svg" Type="http://schemas.openxmlformats.org/officeDocument/2006/relationships/image"/><Relationship Id="rId14" Target="../media/image58.png" Type="http://schemas.openxmlformats.org/officeDocument/2006/relationships/image"/><Relationship Id="rId15" Target="../media/image59.svg" Type="http://schemas.openxmlformats.org/officeDocument/2006/relationships/image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12" Target="../media/image100.jpeg" Type="http://schemas.openxmlformats.org/officeDocument/2006/relationships/image"/><Relationship Id="rId2" Target="../media/image92.png" Type="http://schemas.openxmlformats.org/officeDocument/2006/relationships/image"/><Relationship Id="rId3" Target="../media/image93.svg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12" Target="../media/image101.png" Type="http://schemas.openxmlformats.org/officeDocument/2006/relationships/image"/><Relationship Id="rId13" Target="../media/image102.svg" Type="http://schemas.openxmlformats.org/officeDocument/2006/relationships/image"/><Relationship Id="rId2" Target="../media/image92.png" Type="http://schemas.openxmlformats.org/officeDocument/2006/relationships/image"/><Relationship Id="rId3" Target="../media/image93.svg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svg" Type="http://schemas.openxmlformats.org/officeDocument/2006/relationships/image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03.pn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2.png" Type="http://schemas.openxmlformats.org/officeDocument/2006/relationships/image"/><Relationship Id="rId11" Target="../media/image113.png" Type="http://schemas.openxmlformats.org/officeDocument/2006/relationships/image"/><Relationship Id="rId12" Target="../media/image114.svg" Type="http://schemas.openxmlformats.org/officeDocument/2006/relationships/image"/><Relationship Id="rId2" Target="../media/image106.png" Type="http://schemas.openxmlformats.org/officeDocument/2006/relationships/image"/><Relationship Id="rId3" Target="../media/image107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108.png" Type="http://schemas.openxmlformats.org/officeDocument/2006/relationships/image"/><Relationship Id="rId7" Target="../media/image109.svg" Type="http://schemas.openxmlformats.org/officeDocument/2006/relationships/image"/><Relationship Id="rId8" Target="../media/image110.png" Type="http://schemas.openxmlformats.org/officeDocument/2006/relationships/image"/><Relationship Id="rId9" Target="../media/image111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11" Target="../media/image99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15.png" Type="http://schemas.openxmlformats.org/officeDocument/2006/relationships/image"/><Relationship Id="rId5" Target="../media/image116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17.png" Type="http://schemas.openxmlformats.org/officeDocument/2006/relationships/image"/><Relationship Id="rId9" Target="../media/image11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5.jpe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54.jpe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5.jpe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54.jpe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14535" b="0"/>
          <a:stretch>
            <a:fillRect/>
          </a:stretch>
        </p:blipFill>
        <p:spPr>
          <a:xfrm flipH="false" flipV="false" rot="0">
            <a:off x="9144000" y="-409275"/>
            <a:ext cx="9491270" cy="111055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66039" y="-409275"/>
            <a:ext cx="11105549" cy="111055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2601900" y="5953768"/>
            <a:ext cx="9455480" cy="6264255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589795" y="1617149"/>
            <a:ext cx="7327417" cy="7052703"/>
            <a:chOff x="30480" y="591820"/>
            <a:chExt cx="12736830" cy="12259310"/>
          </a:xfrm>
        </p:grpSpPr>
        <p:sp>
          <p:nvSpPr>
            <p:cNvPr name="Freeform 6" id="6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r="r" b="b" t="t" l="l"/>
              <a:pathLst>
                <a:path h="12259310" w="1273683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6"/>
              <a:stretch>
                <a:fillRect l="-243" r="243" t="-9431" b="837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24627" y="-1204146"/>
            <a:ext cx="9934454" cy="658157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43885" y="7432329"/>
            <a:ext cx="3219389" cy="211894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87893">
            <a:off x="17184780" y="7280375"/>
            <a:ext cx="437038" cy="333848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55344">
            <a:off x="17427270" y="6121757"/>
            <a:ext cx="437038" cy="333848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55045" y="-242512"/>
            <a:ext cx="2496274" cy="247811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623091">
            <a:off x="1352036" y="1439460"/>
            <a:ext cx="1547608" cy="129436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055151" y="2398690"/>
            <a:ext cx="7571008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Milk Tea Font TH"/>
              </a:rPr>
              <a:t>Presentasi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55151" y="4019100"/>
            <a:ext cx="7609755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5000">
                <a:solidFill>
                  <a:srgbClr val="000000"/>
                </a:solidFill>
                <a:latin typeface="Bellaboo"/>
              </a:rPr>
              <a:t>Bisnis nasi Box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62802" y="2370995"/>
            <a:ext cx="13162396" cy="55450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21811" y="923925"/>
            <a:ext cx="7244377" cy="9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5770">
                <a:solidFill>
                  <a:srgbClr val="000000"/>
                </a:solidFill>
                <a:latin typeface="Happy Font TH"/>
              </a:rPr>
              <a:t>Kuesioner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614747">
            <a:off x="-3435070" y="-112029"/>
            <a:ext cx="8927540" cy="31581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614747">
            <a:off x="12795530" y="7679241"/>
            <a:ext cx="8927540" cy="31581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62802" y="2370995"/>
            <a:ext cx="13162396" cy="55450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723448" y="-1028700"/>
            <a:ext cx="4286250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14094">
            <a:off x="15983712" y="7200900"/>
            <a:ext cx="2551176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3419995">
            <a:off x="-3246727" y="7492156"/>
            <a:ext cx="7332808" cy="318977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21811" y="923925"/>
            <a:ext cx="7244377" cy="9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5770">
                <a:solidFill>
                  <a:srgbClr val="000000"/>
                </a:solidFill>
                <a:latin typeface="Happy Font TH"/>
              </a:rPr>
              <a:t>Kuesioner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021" t="0" r="10021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43363" y="2288105"/>
            <a:ext cx="12601274" cy="571079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521811" y="923925"/>
            <a:ext cx="7244377" cy="9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5770">
                <a:solidFill>
                  <a:srgbClr val="000000"/>
                </a:solidFill>
                <a:latin typeface="Happy Font TH"/>
              </a:rPr>
              <a:t>Kuesioner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43363" y="2489189"/>
            <a:ext cx="12601274" cy="53086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36824" y="7200900"/>
            <a:ext cx="2551176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538768">
            <a:off x="-2398902" y="249463"/>
            <a:ext cx="7315200" cy="33117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521811" y="923925"/>
            <a:ext cx="7244377" cy="9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5770">
                <a:solidFill>
                  <a:srgbClr val="000000"/>
                </a:solidFill>
                <a:latin typeface="Happy Font TH"/>
              </a:rPr>
              <a:t>Kuesioner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27988" y="2281137"/>
            <a:ext cx="12632024" cy="572472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019218">
            <a:off x="12795530" y="7882642"/>
            <a:ext cx="8927540" cy="31581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521811" y="923925"/>
            <a:ext cx="7244377" cy="9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5770">
                <a:solidFill>
                  <a:srgbClr val="000000"/>
                </a:solidFill>
                <a:latin typeface="Happy Font TH"/>
              </a:rPr>
              <a:t>Kuesioner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614747">
            <a:off x="-3920262" y="326300"/>
            <a:ext cx="8927540" cy="31581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46645">
            <a:off x="-529737" y="4542796"/>
            <a:ext cx="3116874" cy="71039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-192093" y="1883252"/>
            <a:ext cx="5053280" cy="44463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2064015" y="291449"/>
            <a:ext cx="2447770" cy="23810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726098" y="1028700"/>
            <a:ext cx="9601159" cy="760891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73862" y="5857240"/>
            <a:ext cx="2721139" cy="255787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91914">
            <a:off x="12869539" y="977163"/>
            <a:ext cx="7315200" cy="11704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342317">
            <a:off x="15187250" y="7875613"/>
            <a:ext cx="2057400" cy="411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26159" y="2729612"/>
            <a:ext cx="3899889" cy="235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Happy Font TH"/>
              </a:rPr>
              <a:t>Marketing strategy development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77932" y="4039749"/>
            <a:ext cx="7008256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ilk Tea Font TH"/>
              </a:rPr>
              <a:t>untuk merancang strategi pemasaran awal  produk baru berdasarkan konsep produk yang dibuat maka kita perlu melakukan </a:t>
            </a:r>
            <a:r>
              <a:rPr lang="en-US" sz="3399">
                <a:solidFill>
                  <a:srgbClr val="000000"/>
                </a:solidFill>
                <a:latin typeface="Milk Tea Font TH Italics"/>
              </a:rPr>
              <a:t>Strategi Formultion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44918" y="2278104"/>
            <a:ext cx="13998164" cy="57307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365077">
            <a:off x="12618982" y="7539969"/>
            <a:ext cx="9280636" cy="422268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365077">
            <a:off x="-4270644" y="-1501912"/>
            <a:ext cx="9280636" cy="42226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44918" y="1376298"/>
            <a:ext cx="1399816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Happy Font TH"/>
              </a:rPr>
              <a:t>Input Stage : Internal Factor Evaluation (IFE) Matrix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47" r="0" b="147"/>
          <a:stretch>
            <a:fillRect/>
          </a:stretch>
        </p:blipFill>
        <p:spPr>
          <a:xfrm flipH="false" flipV="false" rot="0">
            <a:off x="1424262" y="2378379"/>
            <a:ext cx="15439477" cy="55302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72700" y="6756844"/>
            <a:ext cx="16230600" cy="70603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4640318" y="-1844310"/>
            <a:ext cx="9280636" cy="42226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44918" y="1376298"/>
            <a:ext cx="1399816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Happy Font TH"/>
              </a:rPr>
              <a:t>Input Stage : External Factor Evaluation (IFE) Matrix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4032" y="3042346"/>
            <a:ext cx="16339936" cy="420230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716126">
            <a:off x="13378196" y="7174220"/>
            <a:ext cx="8813731" cy="416816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144918" y="1376298"/>
            <a:ext cx="1399816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Happy Font TH"/>
              </a:rPr>
              <a:t>Input Stage : Competitive Profile Matrix (CPM)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716126">
            <a:off x="-2667347" y="-1742735"/>
            <a:ext cx="8813731" cy="41681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228" r="0" b="390"/>
          <a:stretch>
            <a:fillRect/>
          </a:stretch>
        </p:blipFill>
        <p:spPr>
          <a:xfrm flipH="false" flipV="false" rot="0">
            <a:off x="1402836" y="1304926"/>
            <a:ext cx="15482327" cy="79963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44918" y="526416"/>
            <a:ext cx="1399816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000000"/>
                </a:solidFill>
                <a:latin typeface="Happy Font TH"/>
              </a:rPr>
              <a:t>Matching Stage : SWOT Matrix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716126">
            <a:off x="-3378165" y="-2084080"/>
            <a:ext cx="8813731" cy="416816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716126">
            <a:off x="14518103" y="6898797"/>
            <a:ext cx="8813731" cy="4168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626202" y="-2553148"/>
            <a:ext cx="9039363" cy="716369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26202" y="6340685"/>
            <a:ext cx="3305930" cy="2908864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626202" y="3710080"/>
            <a:ext cx="3305930" cy="3633390"/>
            <a:chOff x="487680" y="-128270"/>
            <a:chExt cx="11526520" cy="12668250"/>
          </a:xfrm>
        </p:grpSpPr>
        <p:sp>
          <p:nvSpPr>
            <p:cNvPr name="Freeform 5" id="5"/>
            <p:cNvSpPr/>
            <p:nvPr/>
          </p:nvSpPr>
          <p:spPr>
            <a:xfrm>
              <a:off x="487680" y="-128270"/>
              <a:ext cx="11526521" cy="12668250"/>
            </a:xfrm>
            <a:custGeom>
              <a:avLst/>
              <a:gdLst/>
              <a:ahLst/>
              <a:cxnLst/>
              <a:rect r="r" b="b" t="t" l="l"/>
              <a:pathLst>
                <a:path h="12668250" w="11526521">
                  <a:moveTo>
                    <a:pt x="8704580" y="1238250"/>
                  </a:moveTo>
                  <a:cubicBezTo>
                    <a:pt x="7128510" y="156210"/>
                    <a:pt x="5292090" y="0"/>
                    <a:pt x="3665220" y="645160"/>
                  </a:cubicBezTo>
                  <a:cubicBezTo>
                    <a:pt x="2532380" y="1084580"/>
                    <a:pt x="1497330" y="2092960"/>
                    <a:pt x="867410" y="3538220"/>
                  </a:cubicBezTo>
                  <a:cubicBezTo>
                    <a:pt x="91440" y="5316220"/>
                    <a:pt x="0" y="7744460"/>
                    <a:pt x="750570" y="9545320"/>
                  </a:cubicBezTo>
                  <a:cubicBezTo>
                    <a:pt x="1283970" y="10824210"/>
                    <a:pt x="2186940" y="11713210"/>
                    <a:pt x="3159760" y="12166600"/>
                  </a:cubicBezTo>
                  <a:cubicBezTo>
                    <a:pt x="4132580" y="12619990"/>
                    <a:pt x="5175250" y="12668250"/>
                    <a:pt x="6191250" y="12534900"/>
                  </a:cubicBezTo>
                  <a:cubicBezTo>
                    <a:pt x="7296150" y="12390120"/>
                    <a:pt x="8411210" y="12021820"/>
                    <a:pt x="9358631" y="11172190"/>
                  </a:cubicBezTo>
                  <a:cubicBezTo>
                    <a:pt x="10306051" y="10322561"/>
                    <a:pt x="11070590" y="8936990"/>
                    <a:pt x="11247121" y="7327900"/>
                  </a:cubicBezTo>
                  <a:cubicBezTo>
                    <a:pt x="11526521" y="4803140"/>
                    <a:pt x="10281921" y="2320290"/>
                    <a:pt x="8704581" y="1238250"/>
                  </a:cubicBezTo>
                  <a:close/>
                </a:path>
              </a:pathLst>
            </a:custGeom>
            <a:blipFill>
              <a:blip r:embed="rId6"/>
              <a:stretch>
                <a:fillRect l="-34440" r="-31539" t="-61337" b="-36936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78108" y="6090157"/>
            <a:ext cx="3305930" cy="2908864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359635" y="3519580"/>
            <a:ext cx="3305930" cy="3633390"/>
            <a:chOff x="487680" y="-128270"/>
            <a:chExt cx="11526520" cy="12668250"/>
          </a:xfrm>
        </p:grpSpPr>
        <p:sp>
          <p:nvSpPr>
            <p:cNvPr name="Freeform 8" id="8"/>
            <p:cNvSpPr/>
            <p:nvPr/>
          </p:nvSpPr>
          <p:spPr>
            <a:xfrm>
              <a:off x="487680" y="-128270"/>
              <a:ext cx="11526521" cy="12668250"/>
            </a:xfrm>
            <a:custGeom>
              <a:avLst/>
              <a:gdLst/>
              <a:ahLst/>
              <a:cxnLst/>
              <a:rect r="r" b="b" t="t" l="l"/>
              <a:pathLst>
                <a:path h="12668250" w="11526521">
                  <a:moveTo>
                    <a:pt x="8704580" y="1238250"/>
                  </a:moveTo>
                  <a:cubicBezTo>
                    <a:pt x="7128510" y="156210"/>
                    <a:pt x="5292090" y="0"/>
                    <a:pt x="3665220" y="645160"/>
                  </a:cubicBezTo>
                  <a:cubicBezTo>
                    <a:pt x="2532380" y="1084580"/>
                    <a:pt x="1497330" y="2092960"/>
                    <a:pt x="867410" y="3538220"/>
                  </a:cubicBezTo>
                  <a:cubicBezTo>
                    <a:pt x="91440" y="5316220"/>
                    <a:pt x="0" y="7744460"/>
                    <a:pt x="750570" y="9545320"/>
                  </a:cubicBezTo>
                  <a:cubicBezTo>
                    <a:pt x="1283970" y="10824210"/>
                    <a:pt x="2186940" y="11713210"/>
                    <a:pt x="3159760" y="12166600"/>
                  </a:cubicBezTo>
                  <a:cubicBezTo>
                    <a:pt x="4132580" y="12619990"/>
                    <a:pt x="5175250" y="12668250"/>
                    <a:pt x="6191250" y="12534900"/>
                  </a:cubicBezTo>
                  <a:cubicBezTo>
                    <a:pt x="7296150" y="12390120"/>
                    <a:pt x="8411210" y="12021820"/>
                    <a:pt x="9358631" y="11172190"/>
                  </a:cubicBezTo>
                  <a:cubicBezTo>
                    <a:pt x="10306051" y="10322561"/>
                    <a:pt x="11070590" y="8936990"/>
                    <a:pt x="11247121" y="7327900"/>
                  </a:cubicBezTo>
                  <a:cubicBezTo>
                    <a:pt x="11526521" y="4803140"/>
                    <a:pt x="10281921" y="2320290"/>
                    <a:pt x="8704581" y="1238250"/>
                  </a:cubicBezTo>
                  <a:close/>
                </a:path>
              </a:pathLst>
            </a:custGeom>
            <a:blipFill>
              <a:blip r:embed="rId7"/>
              <a:stretch>
                <a:fillRect l="-4412" r="4412" t="-8688" b="-10768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82232">
            <a:off x="13168185" y="168904"/>
            <a:ext cx="1894310" cy="347290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25193" y="2178432"/>
            <a:ext cx="2834033" cy="243211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870507" y="442277"/>
            <a:ext cx="8546987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Happy Font TH"/>
              </a:rPr>
              <a:t>Kelompok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41278" y="2582953"/>
            <a:ext cx="4809211" cy="93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Milk Tea Font TH"/>
              </a:rPr>
              <a:t>terdiri dari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59635" y="7229170"/>
            <a:ext cx="3324403" cy="118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4500">
                <a:solidFill>
                  <a:srgbClr val="000000"/>
                </a:solidFill>
                <a:latin typeface="Milk Tea Font TH"/>
              </a:rPr>
              <a:t>Faris Abdullah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71102" y="7403953"/>
            <a:ext cx="2616131" cy="118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</a:pPr>
            <a:r>
              <a:rPr lang="en-US" sz="4500">
                <a:solidFill>
                  <a:srgbClr val="000000"/>
                </a:solidFill>
                <a:latin typeface="Milk Tea Font TH"/>
              </a:rPr>
              <a:t>Dito Modovan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6269" y="1801274"/>
            <a:ext cx="16355462" cy="57700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44918" y="535941"/>
            <a:ext cx="13998164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Happy Font TH"/>
              </a:rPr>
              <a:t>Matching Stage : Quantitative Strategic Planning Matrix (QSPM)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716126">
            <a:off x="12852435" y="8202920"/>
            <a:ext cx="8813731" cy="416816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716126">
            <a:off x="-3440597" y="-2084080"/>
            <a:ext cx="8813731" cy="41681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446645">
            <a:off x="-529737" y="4542796"/>
            <a:ext cx="3116874" cy="71039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-192093" y="1883252"/>
            <a:ext cx="5053280" cy="44463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2064015" y="291449"/>
            <a:ext cx="2447770" cy="23810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726098" y="1028700"/>
            <a:ext cx="9601159" cy="760891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73862" y="5857240"/>
            <a:ext cx="2721139" cy="255787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91914">
            <a:off x="12869539" y="977163"/>
            <a:ext cx="7315200" cy="11704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342317">
            <a:off x="15187250" y="7875613"/>
            <a:ext cx="2057400" cy="411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26159" y="2729612"/>
            <a:ext cx="3899889" cy="235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000000"/>
                </a:solidFill>
                <a:latin typeface="Happy Font TH"/>
              </a:rPr>
              <a:t>Marketing strategy development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20222" y="4039749"/>
            <a:ext cx="7412910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ilk Tea Font TH"/>
              </a:rPr>
              <a:t>Strategi pemasaran awal produk baru berdasarkan prioritas adalah :</a:t>
            </a: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ilk Tea Font TH"/>
              </a:rPr>
              <a:t>Menjual nasi box dengan lauk yang diminati</a:t>
            </a:r>
          </a:p>
          <a:p>
            <a:pPr algn="ctr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ilk Tea Font TH"/>
              </a:rPr>
              <a:t>Menyediakan jasa pre-order untuk memesan makanan dengan lauk terpilih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08883" y="1532731"/>
            <a:ext cx="8158209" cy="7221538"/>
            <a:chOff x="0" y="0"/>
            <a:chExt cx="2148664" cy="190196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48664" cy="1901969"/>
            </a:xfrm>
            <a:custGeom>
              <a:avLst/>
              <a:gdLst/>
              <a:ahLst/>
              <a:cxnLst/>
              <a:rect r="r" b="b" t="t" l="l"/>
              <a:pathLst>
                <a:path h="1901969" w="2148664">
                  <a:moveTo>
                    <a:pt x="48398" y="0"/>
                  </a:moveTo>
                  <a:lnTo>
                    <a:pt x="2100266" y="0"/>
                  </a:lnTo>
                  <a:cubicBezTo>
                    <a:pt x="2113102" y="0"/>
                    <a:pt x="2125412" y="5099"/>
                    <a:pt x="2134489" y="14175"/>
                  </a:cubicBezTo>
                  <a:cubicBezTo>
                    <a:pt x="2143565" y="23252"/>
                    <a:pt x="2148664" y="35562"/>
                    <a:pt x="2148664" y="48398"/>
                  </a:cubicBezTo>
                  <a:lnTo>
                    <a:pt x="2148664" y="1853571"/>
                  </a:lnTo>
                  <a:cubicBezTo>
                    <a:pt x="2148664" y="1880301"/>
                    <a:pt x="2126996" y="1901969"/>
                    <a:pt x="2100266" y="1901969"/>
                  </a:cubicBezTo>
                  <a:lnTo>
                    <a:pt x="48398" y="1901969"/>
                  </a:lnTo>
                  <a:cubicBezTo>
                    <a:pt x="35562" y="1901969"/>
                    <a:pt x="23252" y="1896870"/>
                    <a:pt x="14175" y="1887794"/>
                  </a:cubicBezTo>
                  <a:cubicBezTo>
                    <a:pt x="5099" y="1878717"/>
                    <a:pt x="0" y="1866407"/>
                    <a:pt x="0" y="1853571"/>
                  </a:cubicBezTo>
                  <a:lnTo>
                    <a:pt x="0" y="48398"/>
                  </a:lnTo>
                  <a:cubicBezTo>
                    <a:pt x="0" y="35562"/>
                    <a:pt x="5099" y="23252"/>
                    <a:pt x="14175" y="14175"/>
                  </a:cubicBezTo>
                  <a:cubicBezTo>
                    <a:pt x="23252" y="5099"/>
                    <a:pt x="35562" y="0"/>
                    <a:pt x="48398" y="0"/>
                  </a:cubicBezTo>
                  <a:close/>
                </a:path>
              </a:pathLst>
            </a:custGeom>
            <a:solidFill>
              <a:srgbClr val="FFF6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1056066">
            <a:off x="543264" y="2438292"/>
            <a:ext cx="6827023" cy="54104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99420" y="-1109161"/>
            <a:ext cx="4649485" cy="35758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2330" y="-344464"/>
            <a:ext cx="3174445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87893">
            <a:off x="17230387" y="6071770"/>
            <a:ext cx="437038" cy="333848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55344">
            <a:off x="17472877" y="4913152"/>
            <a:ext cx="437038" cy="333848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6695">
            <a:off x="6486784" y="8428438"/>
            <a:ext cx="4244197" cy="349567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107815" y="3770336"/>
            <a:ext cx="10784961" cy="332021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888476" y="4004993"/>
            <a:ext cx="4136598" cy="119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Happy Font TH"/>
              </a:rPr>
              <a:t>Modal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59375" y="1100243"/>
            <a:ext cx="8158209" cy="8456616"/>
            <a:chOff x="0" y="0"/>
            <a:chExt cx="2148664" cy="222725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148664" cy="2227257"/>
            </a:xfrm>
            <a:custGeom>
              <a:avLst/>
              <a:gdLst/>
              <a:ahLst/>
              <a:cxnLst/>
              <a:rect r="r" b="b" t="t" l="l"/>
              <a:pathLst>
                <a:path h="2227257" w="2148664">
                  <a:moveTo>
                    <a:pt x="48398" y="0"/>
                  </a:moveTo>
                  <a:lnTo>
                    <a:pt x="2100266" y="0"/>
                  </a:lnTo>
                  <a:cubicBezTo>
                    <a:pt x="2113102" y="0"/>
                    <a:pt x="2125412" y="5099"/>
                    <a:pt x="2134489" y="14175"/>
                  </a:cubicBezTo>
                  <a:cubicBezTo>
                    <a:pt x="2143565" y="23252"/>
                    <a:pt x="2148664" y="35562"/>
                    <a:pt x="2148664" y="48398"/>
                  </a:cubicBezTo>
                  <a:lnTo>
                    <a:pt x="2148664" y="2178859"/>
                  </a:lnTo>
                  <a:cubicBezTo>
                    <a:pt x="2148664" y="2191695"/>
                    <a:pt x="2143565" y="2204005"/>
                    <a:pt x="2134489" y="2213082"/>
                  </a:cubicBezTo>
                  <a:cubicBezTo>
                    <a:pt x="2125412" y="2222158"/>
                    <a:pt x="2113102" y="2227257"/>
                    <a:pt x="2100266" y="2227257"/>
                  </a:cubicBezTo>
                  <a:lnTo>
                    <a:pt x="48398" y="2227257"/>
                  </a:lnTo>
                  <a:cubicBezTo>
                    <a:pt x="35562" y="2227257"/>
                    <a:pt x="23252" y="2222158"/>
                    <a:pt x="14175" y="2213082"/>
                  </a:cubicBezTo>
                  <a:cubicBezTo>
                    <a:pt x="5099" y="2204005"/>
                    <a:pt x="0" y="2191695"/>
                    <a:pt x="0" y="2178859"/>
                  </a:cubicBezTo>
                  <a:lnTo>
                    <a:pt x="0" y="48398"/>
                  </a:lnTo>
                  <a:cubicBezTo>
                    <a:pt x="0" y="35562"/>
                    <a:pt x="5099" y="23252"/>
                    <a:pt x="14175" y="14175"/>
                  </a:cubicBezTo>
                  <a:cubicBezTo>
                    <a:pt x="23252" y="5099"/>
                    <a:pt x="35562" y="0"/>
                    <a:pt x="48398" y="0"/>
                  </a:cubicBezTo>
                  <a:close/>
                </a:path>
              </a:pathLst>
            </a:custGeom>
            <a:solidFill>
              <a:srgbClr val="FFF6E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1056066">
            <a:off x="543264" y="871913"/>
            <a:ext cx="6827023" cy="54104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99420" y="-1109161"/>
            <a:ext cx="4649485" cy="35758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82330" y="-344464"/>
            <a:ext cx="3174445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987893">
            <a:off x="17230387" y="6071770"/>
            <a:ext cx="437038" cy="333848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55344">
            <a:off x="17472877" y="4913152"/>
            <a:ext cx="437038" cy="333848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96695">
            <a:off x="6486784" y="8428438"/>
            <a:ext cx="4244197" cy="349567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5219311"/>
            <a:ext cx="2557020" cy="307065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971218" y="1969856"/>
            <a:ext cx="4136598" cy="2432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Happy Font TH"/>
              </a:rPr>
              <a:t>Business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08883" y="2265371"/>
            <a:ext cx="7784297" cy="247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6"/>
              </a:lnSpc>
              <a:spcBef>
                <a:spcPct val="0"/>
              </a:spcBef>
            </a:pPr>
            <a:r>
              <a:rPr lang="en-US" sz="3161">
                <a:solidFill>
                  <a:srgbClr val="000000"/>
                </a:solidFill>
                <a:latin typeface="Milk Tea Font TH"/>
              </a:rPr>
              <a:t>Agar usaha ini dapat bertahan dan berjalan dengan baik, maka kami melakukan kerjasama dengan distributor-distributor Warteg,rencana pendapatan yang akan kami lakukan sebagai berikut untuk target panjuala lunch box 15 porsi perhari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03841" y="5016422"/>
            <a:ext cx="6568113" cy="652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6"/>
              </a:lnSpc>
              <a:spcBef>
                <a:spcPct val="0"/>
              </a:spcBef>
            </a:pPr>
            <a:r>
              <a:rPr lang="en-US" sz="2443">
                <a:solidFill>
                  <a:srgbClr val="000000"/>
                </a:solidFill>
                <a:latin typeface="Milk Tea Font TH"/>
              </a:rPr>
              <a:t>lunch box Telor, orek tempe, sayur Rp.11.000 x 15 = Rp.165.000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24379" y="6271349"/>
            <a:ext cx="3327037" cy="225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65"/>
              </a:lnSpc>
            </a:pPr>
            <a:r>
              <a:rPr lang="en-US" sz="2490">
                <a:solidFill>
                  <a:srgbClr val="000000"/>
                </a:solidFill>
                <a:latin typeface="Milk Tea Font TH"/>
              </a:rPr>
              <a:t>nasi 200g   = Rp 2.500</a:t>
            </a:r>
          </a:p>
          <a:p>
            <a:pPr>
              <a:lnSpc>
                <a:spcPts val="2565"/>
              </a:lnSpc>
            </a:pPr>
            <a:r>
              <a:rPr lang="en-US" sz="2490">
                <a:solidFill>
                  <a:srgbClr val="000000"/>
                </a:solidFill>
                <a:latin typeface="Milk Tea Font TH"/>
              </a:rPr>
              <a:t>telor            = Rp 2.000</a:t>
            </a:r>
          </a:p>
          <a:p>
            <a:pPr>
              <a:lnSpc>
                <a:spcPts val="2565"/>
              </a:lnSpc>
            </a:pPr>
            <a:r>
              <a:rPr lang="en-US" sz="2490">
                <a:solidFill>
                  <a:srgbClr val="000000"/>
                </a:solidFill>
                <a:latin typeface="Milk Tea Font TH"/>
              </a:rPr>
              <a:t>orek tempe = Rp 2.000</a:t>
            </a:r>
          </a:p>
          <a:p>
            <a:pPr>
              <a:lnSpc>
                <a:spcPts val="2565"/>
              </a:lnSpc>
            </a:pPr>
            <a:r>
              <a:rPr lang="en-US" sz="2490">
                <a:solidFill>
                  <a:srgbClr val="000000"/>
                </a:solidFill>
                <a:latin typeface="Milk Tea Font TH"/>
              </a:rPr>
              <a:t>sayur          =  Rp 2.000</a:t>
            </a:r>
          </a:p>
          <a:p>
            <a:pPr>
              <a:lnSpc>
                <a:spcPts val="2565"/>
              </a:lnSpc>
            </a:pPr>
            <a:r>
              <a:rPr lang="en-US" sz="2490">
                <a:solidFill>
                  <a:srgbClr val="000000"/>
                </a:solidFill>
                <a:latin typeface="Milk Tea Font TH"/>
              </a:rPr>
              <a:t>lunch box    =  Rp 800</a:t>
            </a:r>
          </a:p>
          <a:p>
            <a:pPr>
              <a:lnSpc>
                <a:spcPts val="2565"/>
              </a:lnSpc>
            </a:pPr>
            <a:r>
              <a:rPr lang="en-US" sz="2490">
                <a:solidFill>
                  <a:srgbClr val="000000"/>
                </a:solidFill>
                <a:latin typeface="Milk Tea Font TH"/>
              </a:rPr>
              <a:t>sendok        =  Rp 120</a:t>
            </a:r>
          </a:p>
          <a:p>
            <a:pPr>
              <a:lnSpc>
                <a:spcPts val="2565"/>
              </a:lnSpc>
              <a:spcBef>
                <a:spcPct val="0"/>
              </a:spcBef>
            </a:pPr>
            <a:r>
              <a:rPr lang="en-US" sz="2490">
                <a:solidFill>
                  <a:srgbClr val="000000"/>
                </a:solidFill>
                <a:latin typeface="Milk Tea Font TH"/>
              </a:rPr>
              <a:t>plastik        </a:t>
            </a:r>
            <a:r>
              <a:rPr lang="en-US" sz="2490">
                <a:solidFill>
                  <a:srgbClr val="000000"/>
                </a:solidFill>
                <a:latin typeface="Milk Tea Font TH"/>
              </a:rPr>
              <a:t>=  Rp 150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99859" y="8814209"/>
            <a:ext cx="2609342" cy="36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2696">
                <a:solidFill>
                  <a:srgbClr val="000000"/>
                </a:solidFill>
                <a:latin typeface="Milk Tea Font TH"/>
              </a:rPr>
              <a:t>total = Rp 9.570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5871" y="4816614"/>
            <a:ext cx="13976258" cy="4029334"/>
            <a:chOff x="0" y="0"/>
            <a:chExt cx="3680990" cy="106122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80990" cy="1061224"/>
            </a:xfrm>
            <a:custGeom>
              <a:avLst/>
              <a:gdLst/>
              <a:ahLst/>
              <a:cxnLst/>
              <a:rect r="r" b="b" t="t" l="l"/>
              <a:pathLst>
                <a:path h="1061224" w="3680990">
                  <a:moveTo>
                    <a:pt x="28251" y="0"/>
                  </a:moveTo>
                  <a:lnTo>
                    <a:pt x="3652739" y="0"/>
                  </a:lnTo>
                  <a:cubicBezTo>
                    <a:pt x="3660232" y="0"/>
                    <a:pt x="3667418" y="2976"/>
                    <a:pt x="3672716" y="8274"/>
                  </a:cubicBezTo>
                  <a:cubicBezTo>
                    <a:pt x="3678013" y="13572"/>
                    <a:pt x="3680990" y="20758"/>
                    <a:pt x="3680990" y="28251"/>
                  </a:cubicBezTo>
                  <a:lnTo>
                    <a:pt x="3680990" y="1032973"/>
                  </a:lnTo>
                  <a:cubicBezTo>
                    <a:pt x="3680990" y="1048576"/>
                    <a:pt x="3668342" y="1061224"/>
                    <a:pt x="3652739" y="1061224"/>
                  </a:cubicBezTo>
                  <a:lnTo>
                    <a:pt x="28251" y="1061224"/>
                  </a:lnTo>
                  <a:cubicBezTo>
                    <a:pt x="20758" y="1061224"/>
                    <a:pt x="13572" y="1058247"/>
                    <a:pt x="8274" y="1052949"/>
                  </a:cubicBezTo>
                  <a:cubicBezTo>
                    <a:pt x="2976" y="1047651"/>
                    <a:pt x="0" y="1040466"/>
                    <a:pt x="0" y="1032973"/>
                  </a:cubicBezTo>
                  <a:lnTo>
                    <a:pt x="0" y="28251"/>
                  </a:lnTo>
                  <a:cubicBezTo>
                    <a:pt x="0" y="20758"/>
                    <a:pt x="2976" y="13572"/>
                    <a:pt x="8274" y="8274"/>
                  </a:cubicBezTo>
                  <a:cubicBezTo>
                    <a:pt x="13572" y="2976"/>
                    <a:pt x="20758" y="0"/>
                    <a:pt x="28251" y="0"/>
                  </a:cubicBezTo>
                  <a:close/>
                </a:path>
              </a:pathLst>
            </a:custGeom>
            <a:solidFill>
              <a:srgbClr val="FFE2D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28588" y="885825"/>
            <a:ext cx="5030823" cy="44265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11298" y="6082790"/>
            <a:ext cx="12465404" cy="162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000000"/>
                </a:solidFill>
                <a:latin typeface="Milk Tea Font TH"/>
              </a:rPr>
              <a:t>keuntungan lunch box = Rp 9.570 - Rp.11.000 = Rp.1.430 x 15 pcs = Rp 21.450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18700" y="1121812"/>
            <a:ext cx="1547608" cy="129436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145826" y="-219691"/>
            <a:ext cx="5375040" cy="434034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169410">
            <a:off x="597434" y="5293955"/>
            <a:ext cx="3116874" cy="710398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33267" y="7886315"/>
            <a:ext cx="2861859" cy="155060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734362" y="2416175"/>
            <a:ext cx="4819277" cy="151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4999">
                <a:solidFill>
                  <a:srgbClr val="000000"/>
                </a:solidFill>
                <a:latin typeface="Happy Font TH"/>
              </a:rPr>
              <a:t>Target</a:t>
            </a:r>
          </a:p>
          <a:p>
            <a:pPr algn="ctr">
              <a:lnSpc>
                <a:spcPts val="6049"/>
              </a:lnSpc>
            </a:pPr>
            <a:r>
              <a:rPr lang="en-US" sz="4999">
                <a:solidFill>
                  <a:srgbClr val="000000"/>
                </a:solidFill>
                <a:latin typeface="Happy Font TH"/>
              </a:rPr>
              <a:t>Penjualan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3671" y="5226685"/>
            <a:ext cx="11420657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Milk Tea Font TH"/>
              </a:rPr>
              <a:t>15 kotak terjual dalam 1 hari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44205" y="626412"/>
            <a:ext cx="11399591" cy="90341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9903118" y="1028700"/>
            <a:ext cx="4681530" cy="4119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070034" y="2333759"/>
            <a:ext cx="4347698" cy="100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Happy Font TH"/>
              </a:rPr>
              <a:t>Penutup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31982" y="2817406"/>
            <a:ext cx="6510795" cy="260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Milk Tea Font TH"/>
              </a:rPr>
              <a:t>Dari ide bisnis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Milk Tea Font TH"/>
              </a:rPr>
              <a:t>sederhana ini,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Milk Tea Font TH"/>
              </a:rPr>
              <a:t>diharapkan dapat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Milk Tea Font TH"/>
              </a:rPr>
              <a:t>memberikan pengalaman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549945">
            <a:off x="2651217" y="1948664"/>
            <a:ext cx="2447770" cy="238101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509311">
            <a:off x="13256573" y="-892627"/>
            <a:ext cx="3174445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-6017980">
            <a:off x="-629166" y="6158281"/>
            <a:ext cx="5375040" cy="434034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42777" y="7814647"/>
            <a:ext cx="3808946" cy="247235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411343" y="5475274"/>
            <a:ext cx="9465313" cy="260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Milk Tea Font TH"/>
              </a:rPr>
              <a:t>tentang cara mencari peluang usaha,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Milk Tea Font TH"/>
              </a:rPr>
              <a:t>bagaimana bekerja sama dalam sebuah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Milk Tea Font TH"/>
              </a:rPr>
              <a:t>tim dan cara memasarkan suatu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Milk Tea Font TH"/>
              </a:rPr>
              <a:t>produk.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888730" y="233676"/>
            <a:ext cx="10510540" cy="92481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49005" y="2857500"/>
            <a:ext cx="10789989" cy="443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79"/>
              </a:lnSpc>
            </a:pPr>
            <a:r>
              <a:rPr lang="en-US" sz="15999">
                <a:solidFill>
                  <a:srgbClr val="000000"/>
                </a:solidFill>
                <a:latin typeface="Happy Font TH"/>
              </a:rPr>
              <a:t>Terima</a:t>
            </a:r>
          </a:p>
          <a:p>
            <a:pPr algn="ctr">
              <a:lnSpc>
                <a:spcPts val="17279"/>
              </a:lnSpc>
            </a:pPr>
            <a:r>
              <a:rPr lang="en-US" sz="15999">
                <a:solidFill>
                  <a:srgbClr val="000000"/>
                </a:solidFill>
                <a:latin typeface="Happy Font TH"/>
              </a:rPr>
              <a:t>Kasih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933558">
            <a:off x="3989075" y="6506807"/>
            <a:ext cx="2256181" cy="451236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19606" y="7362881"/>
            <a:ext cx="3219389" cy="211894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675493" y="1028700"/>
            <a:ext cx="3247960" cy="278734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11273">
            <a:off x="10807202" y="-255587"/>
            <a:ext cx="4244197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66039" y="-409275"/>
            <a:ext cx="11105549" cy="111055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26526" y="-409275"/>
            <a:ext cx="11105549" cy="111055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862296"/>
            <a:ext cx="7458191" cy="65624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13164" y="310363"/>
            <a:ext cx="1760731" cy="33625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13164" y="2408783"/>
            <a:ext cx="1760731" cy="336250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0313164" y="4511456"/>
            <a:ext cx="1760731" cy="336250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391628" y="310363"/>
            <a:ext cx="1760731" cy="336250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4391628" y="2408783"/>
            <a:ext cx="1760731" cy="336250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6770" y="-29857"/>
            <a:ext cx="2735578" cy="237746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79944" y="7926332"/>
            <a:ext cx="4130740" cy="193018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220226">
            <a:off x="6782279" y="7571236"/>
            <a:ext cx="1547608" cy="129436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190441" y="3940745"/>
            <a:ext cx="5134709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999">
                <a:solidFill>
                  <a:srgbClr val="000000"/>
                </a:solidFill>
                <a:latin typeface="Happy Font TH"/>
              </a:rPr>
              <a:t>Daftar</a:t>
            </a:r>
          </a:p>
          <a:p>
            <a:pPr algn="ctr">
              <a:lnSpc>
                <a:spcPts val="11099"/>
              </a:lnSpc>
            </a:pPr>
            <a:r>
              <a:rPr lang="en-US" sz="9999">
                <a:solidFill>
                  <a:srgbClr val="000000"/>
                </a:solidFill>
                <a:latin typeface="Happy Font TH"/>
              </a:rPr>
              <a:t>Isi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81049" y="1340106"/>
            <a:ext cx="3024962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appy Font TH"/>
              </a:rPr>
              <a:t>Idea Generation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81049" y="3543301"/>
            <a:ext cx="3024962" cy="113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999">
                <a:solidFill>
                  <a:srgbClr val="000000"/>
                </a:solidFill>
                <a:latin typeface="Happy Font TH"/>
              </a:rPr>
              <a:t>Idea Screening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81049" y="5389498"/>
            <a:ext cx="3024962" cy="169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999">
                <a:solidFill>
                  <a:srgbClr val="000000"/>
                </a:solidFill>
                <a:latin typeface="Happy Font TH"/>
              </a:rPr>
              <a:t>Concept development &amp; testing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43899" y="1233109"/>
            <a:ext cx="3024962" cy="169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999">
                <a:solidFill>
                  <a:srgbClr val="000000"/>
                </a:solidFill>
                <a:latin typeface="Happy Font TH"/>
              </a:rPr>
              <a:t>Marketing strategy development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75126" y="3438526"/>
            <a:ext cx="3193734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appy Font TH"/>
              </a:rPr>
              <a:t>Business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51522" y="1006476"/>
            <a:ext cx="1121508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B4580C"/>
                </a:solidFill>
                <a:latin typeface="Happy Font TH"/>
              </a:rPr>
              <a:t>1.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51522" y="3104896"/>
            <a:ext cx="1121508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B4580C"/>
                </a:solidFill>
                <a:latin typeface="Happy Font TH"/>
              </a:rPr>
              <a:t>2.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51522" y="5207569"/>
            <a:ext cx="1121508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B4580C"/>
                </a:solidFill>
                <a:latin typeface="Happy Font TH"/>
              </a:rPr>
              <a:t>3.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35636" y="1006476"/>
            <a:ext cx="1278980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B4580C"/>
                </a:solidFill>
                <a:latin typeface="Happy Font TH"/>
              </a:rPr>
              <a:t>4.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35636" y="3104896"/>
            <a:ext cx="1278980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B4580C"/>
                </a:solidFill>
                <a:latin typeface="Happy Font TH"/>
              </a:rPr>
              <a:t>5.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13278" r="0" b="0"/>
          <a:stretch>
            <a:fillRect/>
          </a:stretch>
        </p:blipFill>
        <p:spPr>
          <a:xfrm flipH="false" flipV="false" rot="-5400000">
            <a:off x="6525251" y="-1157544"/>
            <a:ext cx="7609290" cy="126020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-1018052" y="7510462"/>
            <a:ext cx="4244197" cy="349567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59766" y="1338855"/>
            <a:ext cx="5658540" cy="131844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25894" y="-574951"/>
            <a:ext cx="2611100" cy="265945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85770" y="6051249"/>
            <a:ext cx="3231988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8571" y="1749315"/>
            <a:ext cx="2977619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/>
          <a:srcRect l="0" t="1094" r="0" b="160"/>
          <a:stretch>
            <a:fillRect/>
          </a:stretch>
        </p:blipFill>
        <p:spPr>
          <a:xfrm flipH="false" flipV="false" rot="0">
            <a:off x="5111410" y="2443014"/>
            <a:ext cx="10866762" cy="620136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536995" y="1131778"/>
            <a:ext cx="6104083" cy="111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Happy Font TH"/>
              </a:rPr>
              <a:t>Idea generation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729125" y="302535"/>
            <a:ext cx="14829750" cy="1175257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0063" y="302535"/>
            <a:ext cx="5624202" cy="494869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true" rot="0">
            <a:off x="1028700" y="6483623"/>
            <a:ext cx="2057400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016723" y="1760883"/>
            <a:ext cx="1878709" cy="14583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50063" y="1827558"/>
            <a:ext cx="5747445" cy="196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000000"/>
                </a:solidFill>
                <a:latin typeface="Happy Font TH"/>
              </a:rPr>
              <a:t>Idea Screening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96316" y="2994916"/>
            <a:ext cx="8359762" cy="231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3600">
                <a:solidFill>
                  <a:srgbClr val="000000"/>
                </a:solidFill>
                <a:latin typeface="Milk Tea Font TH"/>
              </a:rPr>
              <a:t>Ide yang kami dapatkan adalah produk berupa Goods yaitu “Membuat produk makanan yang mudah didapatkan di area kampus”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87314" y="5543715"/>
            <a:ext cx="12113371" cy="447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08"/>
              </a:lnSpc>
            </a:pPr>
            <a:r>
              <a:rPr lang="en-US" sz="3600">
                <a:solidFill>
                  <a:srgbClr val="000000"/>
                </a:solidFill>
                <a:latin typeface="Milk Tea Font TH"/>
              </a:rPr>
              <a:t>Alasan memilih produk ini :</a:t>
            </a:r>
          </a:p>
          <a:p>
            <a:pPr marL="777240" indent="-388620" lvl="1">
              <a:lnSpc>
                <a:spcPts val="52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ilk Tea Font TH"/>
              </a:rPr>
              <a:t>Produk makanan yang saat ini dijual hanya ada di sekitar kantin dormitory</a:t>
            </a:r>
          </a:p>
          <a:p>
            <a:pPr marL="777240" indent="-388620" lvl="1">
              <a:lnSpc>
                <a:spcPts val="52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ilk Tea Font TH"/>
              </a:rPr>
              <a:t>Produk ini bisa kami antarkan secara langsung</a:t>
            </a:r>
          </a:p>
          <a:p>
            <a:pPr marL="777240" indent="-388620" lvl="1">
              <a:lnSpc>
                <a:spcPts val="52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ilk Tea Font TH"/>
              </a:rPr>
              <a:t>Produk ini cocok untuk mahasiswa yang malas untuk ke kantin</a:t>
            </a:r>
          </a:p>
          <a:p>
            <a:pPr marL="777240" indent="-388620" lvl="1">
              <a:lnSpc>
                <a:spcPts val="52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Milk Tea Font TH"/>
              </a:rPr>
              <a:t>Mudah untuk mempromosikan produk di grup mahasiswa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13278" r="0" b="0"/>
          <a:stretch>
            <a:fillRect/>
          </a:stretch>
        </p:blipFill>
        <p:spPr>
          <a:xfrm flipH="false" flipV="false" rot="-5400000">
            <a:off x="6792589" y="-1157544"/>
            <a:ext cx="7609290" cy="126020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-1018052" y="7510462"/>
            <a:ext cx="4244197" cy="349567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34612" y="1912353"/>
            <a:ext cx="5658540" cy="1318440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71318" y="751377"/>
            <a:ext cx="5441101" cy="6052280"/>
            <a:chOff x="687070" y="247650"/>
            <a:chExt cx="11148060" cy="12400280"/>
          </a:xfrm>
        </p:grpSpPr>
        <p:sp>
          <p:nvSpPr>
            <p:cNvPr name="Freeform 6" id="6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8"/>
              <a:stretch>
                <a:fillRect l="-44596" r="-31296" t="-2044" b="204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157745" y="3934430"/>
            <a:ext cx="8346645" cy="393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ilk Tea Font TH"/>
              </a:rPr>
              <a:t> Produk Pembuatan lunch box nasi memiliki berat 320 gram, yang digunakan adalah kemasan Pembuatan lunch box berukuran 18 x 10.5 x 5cm isinya berupa nasi, irisan telur+oreg tempe+sayur.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ilk Tea Font TH"/>
              </a:rPr>
              <a:t>Label box di bagian depan memuat merk produk, gambar dan label box di bagian samping memuat komposisi produk,</a:t>
            </a:r>
          </a:p>
          <a:p>
            <a:pPr algn="ctr">
              <a:lnSpc>
                <a:spcPts val="3919"/>
              </a:lnSpc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25894" y="-574951"/>
            <a:ext cx="2611100" cy="2659454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930349" y="5883960"/>
            <a:ext cx="4876428" cy="3924038"/>
            <a:chOff x="83820" y="1018540"/>
            <a:chExt cx="13037820" cy="10491470"/>
          </a:xfrm>
        </p:grpSpPr>
        <p:sp>
          <p:nvSpPr>
            <p:cNvPr name="Freeform 10" id="10"/>
            <p:cNvSpPr/>
            <p:nvPr/>
          </p:nvSpPr>
          <p:spPr>
            <a:xfrm>
              <a:off x="83820" y="1018540"/>
              <a:ext cx="13037821" cy="10491470"/>
            </a:xfrm>
            <a:custGeom>
              <a:avLst/>
              <a:gdLst/>
              <a:ahLst/>
              <a:cxnLst/>
              <a:rect r="r" b="b" t="t" l="l"/>
              <a:pathLst>
                <a:path h="10491470" w="13037821">
                  <a:moveTo>
                    <a:pt x="3798570" y="791210"/>
                  </a:moveTo>
                  <a:cubicBezTo>
                    <a:pt x="1548130" y="1852930"/>
                    <a:pt x="0" y="3540760"/>
                    <a:pt x="110490" y="6107430"/>
                  </a:cubicBezTo>
                  <a:cubicBezTo>
                    <a:pt x="134620" y="6667499"/>
                    <a:pt x="254000" y="7228840"/>
                    <a:pt x="515620" y="7724140"/>
                  </a:cubicBezTo>
                  <a:cubicBezTo>
                    <a:pt x="1178560" y="8980170"/>
                    <a:pt x="2620010" y="9602469"/>
                    <a:pt x="3995420" y="9954260"/>
                  </a:cubicBezTo>
                  <a:cubicBezTo>
                    <a:pt x="5419090" y="10318750"/>
                    <a:pt x="6921500" y="10491470"/>
                    <a:pt x="8359141" y="10189210"/>
                  </a:cubicBezTo>
                  <a:cubicBezTo>
                    <a:pt x="9796781" y="9885680"/>
                    <a:pt x="11168381" y="9057640"/>
                    <a:pt x="11893550" y="7780020"/>
                  </a:cubicBezTo>
                  <a:cubicBezTo>
                    <a:pt x="13037821" y="5765799"/>
                    <a:pt x="12245341" y="2998470"/>
                    <a:pt x="10411460" y="1581150"/>
                  </a:cubicBezTo>
                  <a:cubicBezTo>
                    <a:pt x="8577580" y="163830"/>
                    <a:pt x="5976620" y="0"/>
                    <a:pt x="3798570" y="791210"/>
                  </a:cubicBezTo>
                </a:path>
              </a:pathLst>
            </a:custGeom>
            <a:blipFill>
              <a:blip r:embed="rId11"/>
              <a:stretch>
                <a:fillRect l="-680" r="680" t="-21612" b="-1292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281463">
            <a:off x="15388543" y="6783793"/>
            <a:ext cx="3019470" cy="305839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541694" y="1516850"/>
            <a:ext cx="7244377" cy="200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5770">
                <a:solidFill>
                  <a:srgbClr val="000000"/>
                </a:solidFill>
                <a:latin typeface="Happy Font TH"/>
              </a:rPr>
              <a:t>Concept Development &amp; testing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13278" r="0" b="0"/>
          <a:stretch>
            <a:fillRect/>
          </a:stretch>
        </p:blipFill>
        <p:spPr>
          <a:xfrm flipH="false" flipV="false" rot="-5400000">
            <a:off x="6792589" y="-1157544"/>
            <a:ext cx="7609290" cy="126020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5400000">
            <a:off x="-1018052" y="7510462"/>
            <a:ext cx="4244197" cy="349567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34612" y="1912353"/>
            <a:ext cx="5658540" cy="1318440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71318" y="751377"/>
            <a:ext cx="5441101" cy="6052280"/>
            <a:chOff x="687070" y="247650"/>
            <a:chExt cx="11148060" cy="12400280"/>
          </a:xfrm>
        </p:grpSpPr>
        <p:sp>
          <p:nvSpPr>
            <p:cNvPr name="Freeform 6" id="6"/>
            <p:cNvSpPr/>
            <p:nvPr/>
          </p:nvSpPr>
          <p:spPr>
            <a:xfrm>
              <a:off x="687070" y="247650"/>
              <a:ext cx="11148061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1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1"/>
                    <a:pt x="2499360" y="12005311"/>
                    <a:pt x="4248150" y="12081511"/>
                  </a:cubicBezTo>
                  <a:cubicBezTo>
                    <a:pt x="7001510" y="12400280"/>
                    <a:pt x="9088120" y="10502901"/>
                    <a:pt x="10118091" y="8309611"/>
                  </a:cubicBezTo>
                  <a:cubicBezTo>
                    <a:pt x="11148061" y="6116320"/>
                    <a:pt x="10782300" y="3361691"/>
                    <a:pt x="9215121" y="1497330"/>
                  </a:cubicBezTo>
                  <a:close/>
                </a:path>
              </a:pathLst>
            </a:custGeom>
            <a:blipFill>
              <a:blip r:embed="rId8"/>
              <a:stretch>
                <a:fillRect l="-44596" r="-31296" t="-2044" b="2044"/>
              </a:stretch>
            </a:blip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25894" y="-574951"/>
            <a:ext cx="2611100" cy="2659454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930349" y="5883960"/>
            <a:ext cx="4876428" cy="3924038"/>
            <a:chOff x="83820" y="1018540"/>
            <a:chExt cx="13037820" cy="10491470"/>
          </a:xfrm>
        </p:grpSpPr>
        <p:sp>
          <p:nvSpPr>
            <p:cNvPr name="Freeform 9" id="9"/>
            <p:cNvSpPr/>
            <p:nvPr/>
          </p:nvSpPr>
          <p:spPr>
            <a:xfrm>
              <a:off x="83820" y="1018540"/>
              <a:ext cx="13037821" cy="10491470"/>
            </a:xfrm>
            <a:custGeom>
              <a:avLst/>
              <a:gdLst/>
              <a:ahLst/>
              <a:cxnLst/>
              <a:rect r="r" b="b" t="t" l="l"/>
              <a:pathLst>
                <a:path h="10491470" w="13037821">
                  <a:moveTo>
                    <a:pt x="3798570" y="791210"/>
                  </a:moveTo>
                  <a:cubicBezTo>
                    <a:pt x="1548130" y="1852930"/>
                    <a:pt x="0" y="3540760"/>
                    <a:pt x="110490" y="6107430"/>
                  </a:cubicBezTo>
                  <a:cubicBezTo>
                    <a:pt x="134620" y="6667499"/>
                    <a:pt x="254000" y="7228840"/>
                    <a:pt x="515620" y="7724140"/>
                  </a:cubicBezTo>
                  <a:cubicBezTo>
                    <a:pt x="1178560" y="8980170"/>
                    <a:pt x="2620010" y="9602469"/>
                    <a:pt x="3995420" y="9954260"/>
                  </a:cubicBezTo>
                  <a:cubicBezTo>
                    <a:pt x="5419090" y="10318750"/>
                    <a:pt x="6921500" y="10491470"/>
                    <a:pt x="8359141" y="10189210"/>
                  </a:cubicBezTo>
                  <a:cubicBezTo>
                    <a:pt x="9796781" y="9885680"/>
                    <a:pt x="11168381" y="9057640"/>
                    <a:pt x="11893550" y="7780020"/>
                  </a:cubicBezTo>
                  <a:cubicBezTo>
                    <a:pt x="13037821" y="5765799"/>
                    <a:pt x="12245341" y="2998470"/>
                    <a:pt x="10411460" y="1581150"/>
                  </a:cubicBezTo>
                  <a:cubicBezTo>
                    <a:pt x="8577580" y="163830"/>
                    <a:pt x="5976620" y="0"/>
                    <a:pt x="3798570" y="791210"/>
                  </a:cubicBezTo>
                </a:path>
              </a:pathLst>
            </a:custGeom>
            <a:blipFill>
              <a:blip r:embed="rId11"/>
              <a:stretch>
                <a:fillRect l="-680" r="680" t="-21612" b="-1292"/>
              </a:stretch>
            </a:blip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281463">
            <a:off x="15388543" y="6783793"/>
            <a:ext cx="3019470" cy="305839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541694" y="1516850"/>
            <a:ext cx="7244377" cy="200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5770">
                <a:solidFill>
                  <a:srgbClr val="000000"/>
                </a:solidFill>
                <a:latin typeface="Happy Font TH"/>
              </a:rPr>
              <a:t>Concept Development &amp; testing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35672" y="3672742"/>
            <a:ext cx="9460651" cy="3959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7"/>
              </a:lnSpc>
            </a:pPr>
            <a:r>
              <a:rPr lang="en-US" sz="2799">
                <a:solidFill>
                  <a:srgbClr val="000000"/>
                </a:solidFill>
                <a:latin typeface="Milk Tea Font TH"/>
              </a:rPr>
              <a:t>Pada tahapan ini, p</a:t>
            </a:r>
            <a:r>
              <a:rPr lang="en-US" sz="2799">
                <a:solidFill>
                  <a:srgbClr val="000000"/>
                </a:solidFill>
                <a:latin typeface="Milk Tea Font TH"/>
              </a:rPr>
              <a:t>engujian produk merupakan kelanjutan dari tahapan pengembangan produk.  Diantaranya:</a:t>
            </a:r>
          </a:p>
          <a:p>
            <a:pPr algn="just" marL="604519" indent="-302260" lvl="1">
              <a:lnSpc>
                <a:spcPts val="45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ilk Tea Font TH"/>
              </a:rPr>
              <a:t>Pengujian tentang konsep produk.</a:t>
            </a:r>
          </a:p>
          <a:p>
            <a:pPr algn="just" marL="604519" indent="-302260" lvl="1">
              <a:lnSpc>
                <a:spcPts val="45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ilk Tea Font TH"/>
              </a:rPr>
              <a:t>Pengujian kesukaan konsumen terhadap produk.</a:t>
            </a:r>
          </a:p>
          <a:p>
            <a:pPr algn="just" marL="604519" indent="-302260" lvl="1">
              <a:lnSpc>
                <a:spcPts val="45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ilk Tea Font TH"/>
              </a:rPr>
              <a:t>Pengujian varian produk yang disukai konsumen.</a:t>
            </a:r>
          </a:p>
          <a:p>
            <a:pPr algn="just" marL="604519" indent="-302260" lvl="1">
              <a:lnSpc>
                <a:spcPts val="450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ilk Tea Font TH"/>
              </a:rPr>
              <a:t>Pengujian harga yang cocok. </a:t>
            </a:r>
          </a:p>
          <a:p>
            <a:pPr algn="just">
              <a:lnSpc>
                <a:spcPts val="450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62802" y="2160957"/>
            <a:ext cx="13162396" cy="59650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352806">
            <a:off x="524381" y="6609778"/>
            <a:ext cx="2057400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521811" y="923925"/>
            <a:ext cx="7244377" cy="9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5770">
                <a:solidFill>
                  <a:srgbClr val="000000"/>
                </a:solidFill>
                <a:latin typeface="Happy Font TH"/>
              </a:rPr>
              <a:t>Kuesioner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7614747">
            <a:off x="-3620214" y="-112029"/>
            <a:ext cx="8927540" cy="315811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8035463">
            <a:off x="12795530" y="7874904"/>
            <a:ext cx="8927540" cy="31581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62802" y="2160957"/>
            <a:ext cx="13162396" cy="554500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21811" y="923925"/>
            <a:ext cx="7244377" cy="98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9"/>
              </a:lnSpc>
            </a:pPr>
            <a:r>
              <a:rPr lang="en-US" sz="5770">
                <a:solidFill>
                  <a:srgbClr val="000000"/>
                </a:solidFill>
                <a:latin typeface="Happy Font TH"/>
              </a:rPr>
              <a:t>Kuesioner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614747">
            <a:off x="-3435070" y="-112029"/>
            <a:ext cx="8927540" cy="31581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7614747">
            <a:off x="12795530" y="7871802"/>
            <a:ext cx="8927540" cy="31581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DAFTrudQnFQ</dc:identifier>
  <dcterms:modified xsi:type="dcterms:W3CDTF">2011-08-01T06:04:30Z</dcterms:modified>
  <cp:revision>1</cp:revision>
  <dc:title>Bisnis Makanan</dc:title>
</cp:coreProperties>
</file>